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A9280-2667-46A0-AAE1-044330361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2D2626-5C36-43E8-AE56-0D9C14606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1B8EB-B601-4F54-95DF-9F2B7D53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1FC33-5871-4B5C-B18C-811DEA4E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9F264-4974-4B67-AA19-24CCD606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08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CB855-80B9-4FD5-B5DB-5151D83F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09D4B2-BF54-41C5-872E-9F86C3517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4F6CF-2A22-4374-8EF6-A5D2F64C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22D11-1E0F-48A3-B49B-F92868DAF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CE4F5-B96E-4336-BEE7-6C64F029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7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CF24C2-E5D6-4F59-B558-5947772B9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0E2D10-EFF3-4D5B-9AB5-E65998EDA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F9034-AE9D-47EE-A01F-6459034E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8C061-FE1E-4660-A4C8-5D573D0F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E765CF-71B0-4EC9-AB2D-4AB60C0F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32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7CD28-A2FC-4A05-A91F-454FA717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91A22-15AD-4816-B696-396061925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6875C-9CA3-4EBA-BF97-43BBDAD0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F89C7-8E8F-42CC-A403-B9A7D0BD4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33E25-EF26-4D96-BC93-DA759733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8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B3FE4-8296-442C-B02B-658DC2AB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6BE8A1-D3DF-4E67-8C25-2805998FD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9218DA-565B-4CFD-BCA6-25E00E82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9A980-E837-49CA-9F08-016ECF4B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20C8B-8646-4FF5-BC07-FF9AB8FD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98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DBA18-0F43-4540-85DE-3AA8DA15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4DE68-CEDE-44FD-BB38-A6212E6FA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5A01CE-1B42-48C9-BAC6-B5999E13F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EE927-514B-4794-A978-E7932A81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902856-4BE8-4E31-BA41-7440AE93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4004B4-1D3E-454F-A144-FBD8C286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43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5C8AF-A819-492C-A07F-1901C96F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BCCBC6-B7BB-4E58-A6FD-0929CA021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D161DE-43E1-475A-B949-3701F63EF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339DD7-2525-4E08-986B-B02FBDAB1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F4C151-7857-4E87-AD25-1838921597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63DAAD-DA6E-4E26-BE6B-866080F4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D28889-616F-4C87-BCE1-EE3BDD33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C492B3-5129-40A8-AB98-7FBD9430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1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557-6A98-4A0F-9D40-E1FFE760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B45375-ADA0-4726-A797-763C73BA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43CA17-6241-4580-8734-D03F39C7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341D3-F1A8-48D2-95EC-FAEEE500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77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B8B4A4-9D3C-4A33-900D-7DD8300D3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FDDAB6-7F7B-42CD-9007-269DD8F1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0AE104-7E8F-4EF2-A6EE-77F8A695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3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15B4E-7965-4AF5-A3F9-055C023B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E4832-FDEE-4F93-ADA7-C323B4116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0E4DC4-C417-4FA4-9052-875C57663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65A4E2-164F-4F7A-952C-7128A50C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013B8F-B427-451A-A6BD-5A9F6202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FCFC77-AF30-4513-B2D2-2D49468B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4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BD461-4C2E-4614-83EC-ECDA4ABC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F0DFA-EC2B-4D6C-923A-558633CE0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F977FC-1083-43EA-A080-53CE0DB98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26562E-6B36-4BF4-8917-D38BA1C9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C2C3F-B4E8-40DA-86CF-F908E81C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36ECC4-1B1A-4207-B4D1-86BA3945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52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51E213-8D25-44F6-81BC-B7763CFA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515B1-7EA3-4481-A537-F8704D79D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EEC2C4-10D0-44AA-95A5-1822463D3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A519D-A515-432C-B1B9-797BBE6A5BA2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843C6-F443-4CFB-BB80-57743F20E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2FA1C-B278-45DE-A942-D42ACC073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E91CA-26E2-4314-A6B1-69C6E986E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4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EE632-1B78-48C3-A6E6-4AB8BB35E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Inferential Wasserstein Generative Adversarial Networks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F41220-4DCA-41CA-AF58-E56311CD6B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Mar 15, 2022</a:t>
            </a:r>
          </a:p>
          <a:p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84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CC304B9-E096-4197-A568-773ADB3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" y="838507"/>
            <a:ext cx="4262052" cy="5499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77C0D1-DE03-46EF-A2FA-CE26CBD2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92" y="808774"/>
            <a:ext cx="5388692" cy="6094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270613-B518-4D83-907E-662833546BDE}"/>
              </a:ext>
            </a:extLst>
          </p:cNvPr>
          <p:cNvSpPr/>
          <p:nvPr/>
        </p:nvSpPr>
        <p:spPr>
          <a:xfrm>
            <a:off x="3741998" y="1491870"/>
            <a:ext cx="3465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Kantorovich-Rubinstein duality 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6D83DEA-215A-47E2-925B-1AD546C36CD5}"/>
              </a:ext>
            </a:extLst>
          </p:cNvPr>
          <p:cNvSpPr/>
          <p:nvPr/>
        </p:nvSpPr>
        <p:spPr>
          <a:xfrm rot="5400000">
            <a:off x="57120" y="2217133"/>
            <a:ext cx="962058" cy="600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0A571A-4910-4631-8A30-4FD81AE9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873" y="5318153"/>
            <a:ext cx="6210412" cy="117517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7D595B-A921-4B12-8E8E-01C399C3E1E0}"/>
              </a:ext>
            </a:extLst>
          </p:cNvPr>
          <p:cNvGrpSpPr/>
          <p:nvPr/>
        </p:nvGrpSpPr>
        <p:grpSpPr>
          <a:xfrm>
            <a:off x="3886910" y="3296455"/>
            <a:ext cx="7932686" cy="369333"/>
            <a:chOff x="-3669776" y="5301370"/>
            <a:chExt cx="15539801" cy="6768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41BA5E-1AF6-4E8A-BEA3-E2F2456E1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669776" y="5335546"/>
              <a:ext cx="12192000" cy="64265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06E845B-AE05-4222-8E2A-74BF596C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9600" y="5301370"/>
              <a:ext cx="3400425" cy="638175"/>
            </a:xfrm>
            <a:prstGeom prst="rect">
              <a:avLst/>
            </a:prstGeom>
          </p:spPr>
        </p:pic>
      </p:grpSp>
      <p:sp>
        <p:nvSpPr>
          <p:cNvPr id="19" name="화살표: 왼쪽/오른쪽 18">
            <a:extLst>
              <a:ext uri="{FF2B5EF4-FFF2-40B4-BE49-F238E27FC236}">
                <a16:creationId xmlns:a16="http://schemas.microsoft.com/office/drawing/2014/main" id="{33EC5887-27A9-447A-A6CF-015653770603}"/>
              </a:ext>
            </a:extLst>
          </p:cNvPr>
          <p:cNvSpPr/>
          <p:nvPr/>
        </p:nvSpPr>
        <p:spPr>
          <a:xfrm>
            <a:off x="4795970" y="900810"/>
            <a:ext cx="1016540" cy="4253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135BE1E-2505-475E-BB71-47C5F3CFD513}"/>
              </a:ext>
            </a:extLst>
          </p:cNvPr>
          <p:cNvSpPr/>
          <p:nvPr/>
        </p:nvSpPr>
        <p:spPr>
          <a:xfrm rot="5400000">
            <a:off x="10893261" y="2158326"/>
            <a:ext cx="962058" cy="600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75D540-5B6D-4024-BEDB-2FAF7E743AE5}"/>
              </a:ext>
            </a:extLst>
          </p:cNvPr>
          <p:cNvSpPr/>
          <p:nvPr/>
        </p:nvSpPr>
        <p:spPr>
          <a:xfrm>
            <a:off x="9771409" y="2200614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constraint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E285AE-0FBD-4FB3-AE8F-DF73D6142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25" y="3282976"/>
            <a:ext cx="2469922" cy="4387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301EB18-A4EE-4B42-922E-97C926FA2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152" y="3806201"/>
            <a:ext cx="2409833" cy="3998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147B10E-9285-47C6-B4C2-9877E4EB65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5470375"/>
            <a:ext cx="5933872" cy="1045392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25981DF-9D76-4C34-9389-97E2DD8F4323}"/>
              </a:ext>
            </a:extLst>
          </p:cNvPr>
          <p:cNvSpPr/>
          <p:nvPr/>
        </p:nvSpPr>
        <p:spPr>
          <a:xfrm rot="5400000">
            <a:off x="-11557" y="4471186"/>
            <a:ext cx="962058" cy="600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6B2D3B-AAD2-496D-891C-9165833EA10C}"/>
              </a:ext>
            </a:extLst>
          </p:cNvPr>
          <p:cNvSpPr/>
          <p:nvPr/>
        </p:nvSpPr>
        <p:spPr>
          <a:xfrm>
            <a:off x="838543" y="4521292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Lagrange Multiplier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77A6E70-FEF9-4480-874E-471A0BC5EBB3}"/>
              </a:ext>
            </a:extLst>
          </p:cNvPr>
          <p:cNvSpPr/>
          <p:nvPr/>
        </p:nvSpPr>
        <p:spPr>
          <a:xfrm>
            <a:off x="839369" y="2227993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constraints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EB87773-4DED-424F-A037-E46DAA6F7FA5}"/>
              </a:ext>
            </a:extLst>
          </p:cNvPr>
          <p:cNvSpPr/>
          <p:nvPr/>
        </p:nvSpPr>
        <p:spPr>
          <a:xfrm rot="5400000">
            <a:off x="10893261" y="4447596"/>
            <a:ext cx="962058" cy="600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B4250F-0C75-4E64-B122-1B92FAA99049}"/>
              </a:ext>
            </a:extLst>
          </p:cNvPr>
          <p:cNvSpPr/>
          <p:nvPr/>
        </p:nvSpPr>
        <p:spPr>
          <a:xfrm>
            <a:off x="8737758" y="4521292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Lagrange Multiplier</a:t>
            </a:r>
          </a:p>
        </p:txBody>
      </p:sp>
    </p:spTree>
    <p:extLst>
      <p:ext uri="{BB962C8B-B14F-4D97-AF65-F5344CB8AC3E}">
        <p14:creationId xmlns:p14="http://schemas.microsoft.com/office/powerpoint/2010/main" val="396894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iWGAN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C304B9-E096-4197-A568-773ADB3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80" y="1690688"/>
            <a:ext cx="5245840" cy="67688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B673880-B04E-4845-BB13-2D0213EB8963}"/>
              </a:ext>
            </a:extLst>
          </p:cNvPr>
          <p:cNvSpPr/>
          <p:nvPr/>
        </p:nvSpPr>
        <p:spPr>
          <a:xfrm>
            <a:off x="2426224" y="2513270"/>
            <a:ext cx="962058" cy="600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77C0D1-DE03-46EF-A2FA-CE26CBD2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140" y="2460538"/>
            <a:ext cx="6245056" cy="7062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270613-B518-4D83-907E-662833546BDE}"/>
              </a:ext>
            </a:extLst>
          </p:cNvPr>
          <p:cNvSpPr/>
          <p:nvPr/>
        </p:nvSpPr>
        <p:spPr>
          <a:xfrm>
            <a:off x="1174599" y="3190153"/>
            <a:ext cx="3465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Kantorovich-Rubinstein duality 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6D83DEA-215A-47E2-925B-1AD546C36CD5}"/>
              </a:ext>
            </a:extLst>
          </p:cNvPr>
          <p:cNvSpPr/>
          <p:nvPr/>
        </p:nvSpPr>
        <p:spPr>
          <a:xfrm>
            <a:off x="2426224" y="4209125"/>
            <a:ext cx="962058" cy="600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33E4C1-C140-415F-9794-A17765C7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282" y="4209125"/>
            <a:ext cx="8526966" cy="7062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B6ED0D-E3B6-4831-B7F7-0D89D88D8FE7}"/>
              </a:ext>
            </a:extLst>
          </p:cNvPr>
          <p:cNvSpPr/>
          <p:nvPr/>
        </p:nvSpPr>
        <p:spPr>
          <a:xfrm>
            <a:off x="2319220" y="4880090"/>
            <a:ext cx="26907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iWGAN</a:t>
            </a:r>
            <a:r>
              <a:rPr lang="en-US" altLang="ko-KR" dirty="0"/>
              <a:t> (WGAN + WAE)</a:t>
            </a:r>
          </a:p>
          <a:p>
            <a:endParaRPr lang="en-US" altLang="ko-KR" dirty="0"/>
          </a:p>
          <a:p>
            <a:r>
              <a:rPr lang="en-US" altLang="ko-KR" dirty="0"/>
              <a:t>with stopping criterion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F561EE-F9A6-4985-90BC-BD7E21636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957" y="5167312"/>
            <a:ext cx="6033021" cy="14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6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iWGAN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8734AA-3D8E-4BA5-9927-63CEEA48144A}"/>
              </a:ext>
            </a:extLst>
          </p:cNvPr>
          <p:cNvGrpSpPr/>
          <p:nvPr/>
        </p:nvGrpSpPr>
        <p:grpSpPr>
          <a:xfrm>
            <a:off x="1760706" y="1969547"/>
            <a:ext cx="8670587" cy="3891961"/>
            <a:chOff x="1760706" y="1419341"/>
            <a:chExt cx="8670587" cy="38919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955466-56BE-408B-8D12-989A4980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0706" y="1419341"/>
              <a:ext cx="8670587" cy="347016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89A471A-6A19-4ADA-A6B8-48A8AD57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5279" y="4889504"/>
              <a:ext cx="7221005" cy="421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492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3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4. The Algorithm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E41A5C-2617-4F54-9180-B067442C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665" y="0"/>
            <a:ext cx="734733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3FAEE3-EE6D-4BED-A9BE-69A21C42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6" y="5522170"/>
            <a:ext cx="4765269" cy="11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3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2" y="365125"/>
            <a:ext cx="12281171" cy="1325563"/>
          </a:xfrm>
        </p:spPr>
        <p:txBody>
          <a:bodyPr/>
          <a:lstStyle/>
          <a:p>
            <a:r>
              <a:rPr lang="en-US" altLang="ko-KR" dirty="0"/>
              <a:t>5. Probabilistic Interpretation and the MLE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ED2C49-9B79-4473-BAD6-AA20E6A4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690688"/>
            <a:ext cx="9486900" cy="2495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939B4E-25BA-464A-813F-1FE3409C6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476" y="5204905"/>
            <a:ext cx="6705600" cy="666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9D2C7A-1472-48FE-A423-124F8EE417CD}"/>
              </a:ext>
            </a:extLst>
          </p:cNvPr>
          <p:cNvSpPr/>
          <p:nvPr/>
        </p:nvSpPr>
        <p:spPr>
          <a:xfrm>
            <a:off x="7023370" y="5256888"/>
            <a:ext cx="2522706" cy="614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422550-7858-41C5-9E49-1DD3E3B18C95}"/>
              </a:ext>
            </a:extLst>
          </p:cNvPr>
          <p:cNvSpPr/>
          <p:nvPr/>
        </p:nvSpPr>
        <p:spPr>
          <a:xfrm>
            <a:off x="6910418" y="5846812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computational obstacle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46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2" y="365125"/>
            <a:ext cx="12281171" cy="1325563"/>
          </a:xfrm>
        </p:spPr>
        <p:txBody>
          <a:bodyPr/>
          <a:lstStyle/>
          <a:p>
            <a:r>
              <a:rPr lang="en-US" altLang="ko-KR" dirty="0"/>
              <a:t>5. Probabilistic Interpretation and the MLE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83130-0F60-4BF4-8999-256D5F69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0" y="1524507"/>
            <a:ext cx="7667625" cy="248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76A30A-C521-4C06-ACB0-99A066ED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4010532"/>
            <a:ext cx="5486400" cy="5238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CE2F9A6-0AEF-44F7-A2F5-35B07B51EC60}"/>
              </a:ext>
            </a:extLst>
          </p:cNvPr>
          <p:cNvSpPr/>
          <p:nvPr/>
        </p:nvSpPr>
        <p:spPr>
          <a:xfrm>
            <a:off x="7951855" y="3520999"/>
            <a:ext cx="783903" cy="489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BD1A97-082A-4421-A7FB-8C1B171B477E}"/>
              </a:ext>
            </a:extLst>
          </p:cNvPr>
          <p:cNvSpPr/>
          <p:nvPr/>
        </p:nvSpPr>
        <p:spPr>
          <a:xfrm>
            <a:off x="8735758" y="3581099"/>
            <a:ext cx="348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Upper bound for log-likelihood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5ECD3B-4A77-4EE0-857C-005EB4CA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28" y="4945099"/>
            <a:ext cx="7096125" cy="638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D03B78-7562-4430-B996-A6EA91F5B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688" y="5054637"/>
            <a:ext cx="1390650" cy="41910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518068E-B56E-49D0-B39E-1C7B4C73BF39}"/>
              </a:ext>
            </a:extLst>
          </p:cNvPr>
          <p:cNvSpPr/>
          <p:nvPr/>
        </p:nvSpPr>
        <p:spPr>
          <a:xfrm>
            <a:off x="1044898" y="5054637"/>
            <a:ext cx="783903" cy="489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47874CA-31F6-40EA-8827-BF28079E74E6}"/>
              </a:ext>
            </a:extLst>
          </p:cNvPr>
          <p:cNvSpPr/>
          <p:nvPr/>
        </p:nvSpPr>
        <p:spPr>
          <a:xfrm>
            <a:off x="3385225" y="5041468"/>
            <a:ext cx="783903" cy="489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2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2" y="365125"/>
            <a:ext cx="12281171" cy="1325563"/>
          </a:xfrm>
        </p:spPr>
        <p:txBody>
          <a:bodyPr/>
          <a:lstStyle/>
          <a:p>
            <a:r>
              <a:rPr lang="en-US" altLang="ko-KR" dirty="0"/>
              <a:t>5. Probabilistic Interpretation and the MLE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6EC8FC-2AF4-485A-AE26-1EEDA164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22" y="3196346"/>
            <a:ext cx="11225751" cy="15312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69AA18-E6E6-4568-97DC-4494B1DAC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6" y="2030395"/>
            <a:ext cx="7096125" cy="6381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5D0A44-10D3-45D9-8606-390817F0CEF7}"/>
              </a:ext>
            </a:extLst>
          </p:cNvPr>
          <p:cNvSpPr/>
          <p:nvPr/>
        </p:nvSpPr>
        <p:spPr>
          <a:xfrm>
            <a:off x="483122" y="5570176"/>
            <a:ext cx="9601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&lt;Note&gt; The ELBO is in general not a tight lower bound of the log-likelihood function.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339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2" y="365125"/>
            <a:ext cx="12281171" cy="1325563"/>
          </a:xfrm>
        </p:spPr>
        <p:txBody>
          <a:bodyPr/>
          <a:lstStyle/>
          <a:p>
            <a:r>
              <a:rPr lang="en-US" altLang="ko-KR" dirty="0"/>
              <a:t>5. Probabilistic Interpretation and the MLE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759749-10B7-482B-9949-0E18C525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5" y="1572258"/>
            <a:ext cx="9496425" cy="1476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4527AC-3581-418D-B7A3-9DF229DE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4" y="3082672"/>
            <a:ext cx="7096125" cy="638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24376B-6281-4B59-8C03-21EE7A281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891" y="4208146"/>
            <a:ext cx="6962775" cy="79057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144C0091-D65A-41EB-94BD-7FC60EE865BD}"/>
              </a:ext>
            </a:extLst>
          </p:cNvPr>
          <p:cNvSpPr/>
          <p:nvPr/>
        </p:nvSpPr>
        <p:spPr>
          <a:xfrm>
            <a:off x="5598058" y="3754885"/>
            <a:ext cx="460443" cy="590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F7AB1C-EB06-4B18-80C6-9BBA99C5C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117" y="5942332"/>
            <a:ext cx="8526966" cy="70625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C5EEFD-370F-4BEF-BA70-821D6AF88356}"/>
              </a:ext>
            </a:extLst>
          </p:cNvPr>
          <p:cNvGrpSpPr/>
          <p:nvPr/>
        </p:nvGrpSpPr>
        <p:grpSpPr>
          <a:xfrm>
            <a:off x="333302" y="5573000"/>
            <a:ext cx="11525387" cy="369332"/>
            <a:chOff x="97277" y="5333888"/>
            <a:chExt cx="10499405" cy="27795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68CB6C-16FC-4C0E-A226-035F26A55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77" y="5339475"/>
              <a:ext cx="6627598" cy="27236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13E0E0-4F85-44EC-AB95-7006372C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5965" y="5333888"/>
              <a:ext cx="3910717" cy="272368"/>
            </a:xfrm>
            <a:prstGeom prst="rect">
              <a:avLst/>
            </a:prstGeom>
          </p:spPr>
        </p:pic>
      </p:grp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7610F51-C3C9-43F1-9690-56041E155777}"/>
              </a:ext>
            </a:extLst>
          </p:cNvPr>
          <p:cNvSpPr/>
          <p:nvPr/>
        </p:nvSpPr>
        <p:spPr>
          <a:xfrm>
            <a:off x="5598058" y="4798281"/>
            <a:ext cx="460443" cy="590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AFBE6D-1BB6-4594-B89D-7DB82F7ED6B4}"/>
              </a:ext>
            </a:extLst>
          </p:cNvPr>
          <p:cNvSpPr/>
          <p:nvPr/>
        </p:nvSpPr>
        <p:spPr>
          <a:xfrm>
            <a:off x="1624249" y="6065256"/>
            <a:ext cx="439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Cf.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38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2" y="365125"/>
            <a:ext cx="12281171" cy="1325563"/>
          </a:xfrm>
        </p:spPr>
        <p:txBody>
          <a:bodyPr/>
          <a:lstStyle/>
          <a:p>
            <a:r>
              <a:rPr lang="en-US" altLang="ko-KR" dirty="0"/>
              <a:t>6. Experimental Results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5C8DFF-BA1E-470F-9DE2-04F2625B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57" y="1690688"/>
            <a:ext cx="6102484" cy="22448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AD8C45-EB0F-4A89-BDAB-90E5540D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72" y="3973109"/>
            <a:ext cx="8553855" cy="28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2" y="365125"/>
            <a:ext cx="12281171" cy="1325563"/>
          </a:xfrm>
        </p:spPr>
        <p:txBody>
          <a:bodyPr/>
          <a:lstStyle/>
          <a:p>
            <a:r>
              <a:rPr lang="en-US" altLang="ko-KR" dirty="0"/>
              <a:t>6. Experimental Results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B59AB-7D27-4DEB-B888-C1A6690C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02" y="1756158"/>
            <a:ext cx="9189396" cy="460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37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2E9506-35B6-4385-B716-50F5E97DE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Introduction</a:t>
            </a:r>
          </a:p>
          <a:p>
            <a:pPr marL="0" indent="0">
              <a:buNone/>
            </a:pPr>
            <a:r>
              <a:rPr lang="en-US" altLang="ko-KR" dirty="0"/>
              <a:t>2. Review: WGAN, WGAN-GP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iWGAN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The Algorithm</a:t>
            </a:r>
          </a:p>
          <a:p>
            <a:pPr marL="0" indent="0">
              <a:buNone/>
            </a:pPr>
            <a:r>
              <a:rPr lang="en-US" altLang="ko-KR" dirty="0"/>
              <a:t>5. Probabilistic Interpretation and the MLE</a:t>
            </a:r>
          </a:p>
          <a:p>
            <a:pPr marL="0" indent="0">
              <a:buNone/>
            </a:pPr>
            <a:r>
              <a:rPr lang="en-US" altLang="ko-KR" dirty="0"/>
              <a:t>6. Experimental Results</a:t>
            </a:r>
          </a:p>
          <a:p>
            <a:pPr marL="0" indent="0">
              <a:buNone/>
            </a:pPr>
            <a:r>
              <a:rPr lang="en-US" altLang="ko-KR" dirty="0"/>
              <a:t>7. References</a:t>
            </a:r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292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2" y="365125"/>
            <a:ext cx="12281171" cy="1325563"/>
          </a:xfrm>
        </p:spPr>
        <p:txBody>
          <a:bodyPr/>
          <a:lstStyle/>
          <a:p>
            <a:r>
              <a:rPr lang="en-US" altLang="ko-KR" dirty="0"/>
              <a:t>6. Experimental Results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CAE6DB-18D1-4166-BD8F-6BE523FE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33" y="1690688"/>
            <a:ext cx="8171134" cy="49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7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2" y="365125"/>
            <a:ext cx="12281171" cy="1325563"/>
          </a:xfrm>
        </p:spPr>
        <p:txBody>
          <a:bodyPr/>
          <a:lstStyle/>
          <a:p>
            <a:r>
              <a:rPr lang="en-US" altLang="ko-KR" dirty="0"/>
              <a:t>6. Experimental Results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DB86B3-279F-4F35-ACF9-B18197CE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95" y="1690688"/>
            <a:ext cx="10272409" cy="49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2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2" y="365125"/>
            <a:ext cx="12281171" cy="1325563"/>
          </a:xfrm>
        </p:spPr>
        <p:txBody>
          <a:bodyPr/>
          <a:lstStyle/>
          <a:p>
            <a:r>
              <a:rPr lang="en-US" altLang="ko-KR" dirty="0"/>
              <a:t>6. Experimental Results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7FDC1D-8C23-45E3-8002-7453AB9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23" y="1324775"/>
            <a:ext cx="10557753" cy="42084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846D3C-D834-4549-AE86-4732D627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3" y="5579626"/>
            <a:ext cx="4648202" cy="735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F94FF4-8B3D-40E2-97B2-69F23FD1F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452" y="5533224"/>
            <a:ext cx="6260256" cy="6585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C06531-E420-4E47-8AED-81F94AEC2829}"/>
              </a:ext>
            </a:extLst>
          </p:cNvPr>
          <p:cNvSpPr/>
          <p:nvPr/>
        </p:nvSpPr>
        <p:spPr>
          <a:xfrm>
            <a:off x="144292" y="6308208"/>
            <a:ext cx="482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Low-high entropy from quality and diversity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620C6F-E5AB-422C-971B-F33FD55D2691}"/>
              </a:ext>
            </a:extLst>
          </p:cNvPr>
          <p:cNvSpPr/>
          <p:nvPr/>
        </p:nvSpPr>
        <p:spPr>
          <a:xfrm>
            <a:off x="6095999" y="6169708"/>
            <a:ext cx="57841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W2 distance between real and fake distributions with</a:t>
            </a:r>
          </a:p>
          <a:p>
            <a:r>
              <a:rPr lang="en-US" altLang="ko-KR" dirty="0"/>
              <a:t>normality assumptions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17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94183-D6C7-4FF9-A0B8-C2D2A403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References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E83C5-61F4-4E2D-BEB5-4310FF61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[1] Bond-Taylor, S., Leach, A., Long, Y., &amp; Willcocks, C. G. (2021). Deep generative modelling: A comparative review of </a:t>
            </a:r>
            <a:r>
              <a:rPr lang="en-US" altLang="ko-KR" sz="1800" dirty="0" err="1"/>
              <a:t>vaes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gans</a:t>
            </a:r>
            <a:r>
              <a:rPr lang="en-US" altLang="ko-KR" sz="1800" dirty="0"/>
              <a:t>, normalizing flows, energy-based and autoregressive models. </a:t>
            </a:r>
            <a:r>
              <a:rPr lang="en-US" altLang="ko-KR" sz="1800" i="1" dirty="0" err="1"/>
              <a:t>arXiv</a:t>
            </a:r>
            <a:r>
              <a:rPr lang="en-US" altLang="ko-KR" sz="1800" i="1" dirty="0"/>
              <a:t> preprint arXiv:2103.04922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[2]</a:t>
            </a:r>
            <a:r>
              <a:rPr lang="ko-KR" altLang="en-US" sz="1800" dirty="0"/>
              <a:t> </a:t>
            </a:r>
            <a:r>
              <a:rPr lang="en-US" altLang="ko-KR" sz="1800" dirty="0"/>
              <a:t>Chen, Y., Gao, Q., &amp; Wang, X. (2021). Inferential Wasserstein Generative Adversarial Networks. </a:t>
            </a:r>
            <a:r>
              <a:rPr lang="en-US" altLang="ko-KR" sz="1800" i="1" dirty="0" err="1"/>
              <a:t>arXiv</a:t>
            </a:r>
            <a:r>
              <a:rPr lang="en-US" altLang="ko-KR" sz="1800" i="1" dirty="0"/>
              <a:t> preprint arXiv:2109.05652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[3] </a:t>
            </a:r>
            <a:r>
              <a:rPr lang="en-US" altLang="ko-KR" sz="1800" dirty="0" err="1"/>
              <a:t>Arjovsky</a:t>
            </a:r>
            <a:r>
              <a:rPr lang="en-US" altLang="ko-KR" sz="1800" dirty="0"/>
              <a:t>, M., </a:t>
            </a:r>
            <a:r>
              <a:rPr lang="en-US" altLang="ko-KR" sz="1800" dirty="0" err="1"/>
              <a:t>Chintala</a:t>
            </a:r>
            <a:r>
              <a:rPr lang="en-US" altLang="ko-KR" sz="1800" dirty="0"/>
              <a:t>, S., &amp; </a:t>
            </a:r>
            <a:r>
              <a:rPr lang="en-US" altLang="ko-KR" sz="1800" dirty="0" err="1"/>
              <a:t>Bottou</a:t>
            </a:r>
            <a:r>
              <a:rPr lang="en-US" altLang="ko-KR" sz="1800" dirty="0"/>
              <a:t>, L. (2017, July). Wasserstein generative adversarial networks. In </a:t>
            </a:r>
            <a:r>
              <a:rPr lang="en-US" altLang="ko-KR" sz="1800" i="1" dirty="0"/>
              <a:t>International conference on machine learning</a:t>
            </a:r>
            <a:r>
              <a:rPr lang="en-US" altLang="ko-KR" sz="1800" dirty="0"/>
              <a:t> (pp. 214-223). PMLR.</a:t>
            </a:r>
          </a:p>
          <a:p>
            <a:pPr marL="0" indent="0">
              <a:buNone/>
            </a:pPr>
            <a:r>
              <a:rPr lang="en-US" altLang="ko-KR" sz="1800" dirty="0"/>
              <a:t>[4] </a:t>
            </a:r>
            <a:r>
              <a:rPr lang="en-US" altLang="ko-KR" sz="1800" dirty="0" err="1"/>
              <a:t>Gulrajani</a:t>
            </a:r>
            <a:r>
              <a:rPr lang="en-US" altLang="ko-KR" sz="1800" dirty="0"/>
              <a:t>, I., Ahmed, F., </a:t>
            </a:r>
            <a:r>
              <a:rPr lang="en-US" altLang="ko-KR" sz="1800" dirty="0" err="1"/>
              <a:t>Arjovsky</a:t>
            </a:r>
            <a:r>
              <a:rPr lang="en-US" altLang="ko-KR" sz="1800" dirty="0"/>
              <a:t>, M., Dumoulin, V., &amp; Courville, A. C. (2017). Improved training of </a:t>
            </a:r>
            <a:r>
              <a:rPr lang="en-US" altLang="ko-KR" sz="1800" dirty="0" err="1"/>
              <a:t>wasserstein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gans</a:t>
            </a:r>
            <a:r>
              <a:rPr lang="en-US" altLang="ko-KR" sz="1800" dirty="0"/>
              <a:t>. </a:t>
            </a:r>
            <a:r>
              <a:rPr lang="en-US" altLang="ko-KR" sz="1800" i="1" dirty="0"/>
              <a:t>Advances in neural information processing systems</a:t>
            </a:r>
            <a:r>
              <a:rPr lang="en-US" altLang="ko-KR" sz="1800" dirty="0"/>
              <a:t>, </a:t>
            </a:r>
            <a:r>
              <a:rPr lang="en-US" altLang="ko-KR" sz="1800" i="1" dirty="0"/>
              <a:t>30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[5] </a:t>
            </a:r>
            <a:r>
              <a:rPr lang="en-US" altLang="ko-KR" sz="1800" dirty="0" err="1"/>
              <a:t>Gretton</a:t>
            </a:r>
            <a:r>
              <a:rPr lang="en-US" altLang="ko-KR" sz="1800" dirty="0"/>
              <a:t>, A., </a:t>
            </a:r>
            <a:r>
              <a:rPr lang="en-US" altLang="ko-KR" sz="1800" dirty="0" err="1"/>
              <a:t>Borgwardt</a:t>
            </a:r>
            <a:r>
              <a:rPr lang="en-US" altLang="ko-KR" sz="1800" dirty="0"/>
              <a:t>, K., Rasch, M. J., </a:t>
            </a:r>
            <a:r>
              <a:rPr lang="en-US" altLang="ko-KR" sz="1800" dirty="0" err="1"/>
              <a:t>Scholkopf</a:t>
            </a:r>
            <a:r>
              <a:rPr lang="en-US" altLang="ko-KR" sz="1800" dirty="0"/>
              <a:t>, B., &amp; </a:t>
            </a:r>
            <a:r>
              <a:rPr lang="en-US" altLang="ko-KR" sz="1800" dirty="0" err="1"/>
              <a:t>Smola</a:t>
            </a:r>
            <a:r>
              <a:rPr lang="en-US" altLang="ko-KR" sz="1800" dirty="0"/>
              <a:t>, A. J. (2008). A kernel method for the two-sample problem. </a:t>
            </a:r>
            <a:r>
              <a:rPr lang="en-US" altLang="ko-KR" sz="1800" i="1" dirty="0" err="1"/>
              <a:t>arXiv</a:t>
            </a:r>
            <a:r>
              <a:rPr lang="en-US" altLang="ko-KR" sz="1800" i="1" dirty="0"/>
              <a:t> preprint arXiv:0805.2368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[6] </a:t>
            </a:r>
            <a:r>
              <a:rPr lang="en-US" altLang="ko-KR" sz="1800" dirty="0" err="1"/>
              <a:t>Salimans</a:t>
            </a:r>
            <a:r>
              <a:rPr lang="en-US" altLang="ko-KR" sz="1800" dirty="0"/>
              <a:t>, T., I. Goodfellow, W. Zaremba, V. Cheung, A. Radford, and X. Chen (2016). Improved techniques for training </a:t>
            </a:r>
            <a:r>
              <a:rPr lang="en-US" altLang="ko-KR" sz="1800" dirty="0" err="1"/>
              <a:t>gans</a:t>
            </a:r>
            <a:r>
              <a:rPr lang="en-US" altLang="ko-KR" sz="1800" dirty="0"/>
              <a:t>. In Advances in neural information processing systems, pp. 2234–2242. </a:t>
            </a:r>
          </a:p>
        </p:txBody>
      </p:sp>
    </p:spTree>
    <p:extLst>
      <p:ext uri="{BB962C8B-B14F-4D97-AF65-F5344CB8AC3E}">
        <p14:creationId xmlns:p14="http://schemas.microsoft.com/office/powerpoint/2010/main" val="295159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361803-ACCF-4C9F-874E-1066F17E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19" y="1428362"/>
            <a:ext cx="8657762" cy="53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5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Introduction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B87F466-7A5A-4054-912E-4594A533D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430320"/>
              </p:ext>
            </p:extLst>
          </p:nvPr>
        </p:nvGraphicFramePr>
        <p:xfrm>
          <a:off x="201038" y="2094689"/>
          <a:ext cx="11647251" cy="3374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392">
                  <a:extLst>
                    <a:ext uri="{9D8B030D-6E8A-4147-A177-3AD203B41FA5}">
                      <a16:colId xmlns:a16="http://schemas.microsoft.com/office/drawing/2014/main" val="4009882134"/>
                    </a:ext>
                  </a:extLst>
                </a:gridCol>
                <a:gridCol w="4805464">
                  <a:extLst>
                    <a:ext uri="{9D8B030D-6E8A-4147-A177-3AD203B41FA5}">
                      <a16:colId xmlns:a16="http://schemas.microsoft.com/office/drawing/2014/main" val="533299871"/>
                    </a:ext>
                  </a:extLst>
                </a:gridCol>
                <a:gridCol w="3132306">
                  <a:extLst>
                    <a:ext uri="{9D8B030D-6E8A-4147-A177-3AD203B41FA5}">
                      <a16:colId xmlns:a16="http://schemas.microsoft.com/office/drawing/2014/main" val="3768425136"/>
                    </a:ext>
                  </a:extLst>
                </a:gridCol>
                <a:gridCol w="3009089">
                  <a:extLst>
                    <a:ext uri="{9D8B030D-6E8A-4147-A177-3AD203B41FA5}">
                      <a16:colId xmlns:a16="http://schemas.microsoft.com/office/drawing/2014/main" val="115243030"/>
                    </a:ext>
                  </a:extLst>
                </a:gridCol>
              </a:tblGrid>
              <a:tr h="65499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27551"/>
                  </a:ext>
                </a:extLst>
              </a:tr>
              <a:tr h="1359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stability</a:t>
                      </a:r>
                    </a:p>
                    <a:p>
                      <a:pPr algn="ctr" latinLnBrk="1"/>
                      <a:r>
                        <a:rPr lang="en-US" altLang="ko-KR" dirty="0"/>
                        <a:t>Latent modeling</a:t>
                      </a:r>
                    </a:p>
                    <a:p>
                      <a:pPr algn="ctr" latinLnBrk="1"/>
                      <a:r>
                        <a:rPr lang="en-US" altLang="ko-KR" dirty="0"/>
                        <a:t>Probabilistic approach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Blurry generation</a:t>
                      </a:r>
                    </a:p>
                    <a:p>
                      <a:pPr algn="ctr" latinLnBrk="1"/>
                      <a:r>
                        <a:rPr lang="en-US" altLang="ko-KR" dirty="0"/>
                        <a:t>No communication between E and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7097"/>
                  </a:ext>
                </a:extLst>
              </a:tr>
              <a:tr h="1359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Good generation</a:t>
                      </a:r>
                    </a:p>
                    <a:p>
                      <a:pPr algn="ctr" latinLnBrk="1"/>
                      <a:r>
                        <a:rPr lang="en-US" altLang="ko-KR" dirty="0"/>
                        <a:t>No specific assumptions</a:t>
                      </a:r>
                    </a:p>
                    <a:p>
                      <a:pPr algn="ctr" latinLnBrk="1"/>
                      <a:r>
                        <a:rPr lang="en-US" altLang="ko-KR" dirty="0"/>
                        <a:t>Arithmetic operations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Hard to learn</a:t>
                      </a:r>
                    </a:p>
                    <a:p>
                      <a:pPr algn="ctr" latinLnBrk="1"/>
                      <a:r>
                        <a:rPr lang="en-US" altLang="ko-KR" dirty="0"/>
                        <a:t>No criterion for quality and loss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65939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D019426C-D88D-48B5-BCA5-ABE9C972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50" y="3040427"/>
            <a:ext cx="4511587" cy="6278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23D3C7-67E8-49CA-B0A4-849EA47E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50" y="4528481"/>
            <a:ext cx="4511587" cy="4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7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WGAN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9D66F9-4E9E-41A0-B40A-3894EFEED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467" y="1913993"/>
            <a:ext cx="6122245" cy="1106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1A955F-D7EA-4130-B92F-32B660A3C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22"/>
          <a:stretch/>
        </p:blipFill>
        <p:spPr>
          <a:xfrm>
            <a:off x="126965" y="3484723"/>
            <a:ext cx="5293358" cy="455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15E8AE-6B60-453C-A073-04F5CC1CE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60"/>
          <a:stretch/>
        </p:blipFill>
        <p:spPr>
          <a:xfrm>
            <a:off x="1086375" y="3887896"/>
            <a:ext cx="4619695" cy="12598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C380F5-162A-400E-83A7-585767756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075" y="5180232"/>
            <a:ext cx="2519700" cy="7442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8F2D50-C142-4F6B-94D2-48E90F1D3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590" y="3429000"/>
            <a:ext cx="5689278" cy="31968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C9DFC80-3EEC-473D-A532-10F81052F497}"/>
              </a:ext>
            </a:extLst>
          </p:cNvPr>
          <p:cNvSpPr/>
          <p:nvPr/>
        </p:nvSpPr>
        <p:spPr>
          <a:xfrm>
            <a:off x="1175424" y="5331183"/>
            <a:ext cx="722616" cy="593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 descr="What is an intuitive explanation of the Wasserstein distance? - Quora">
            <a:extLst>
              <a:ext uri="{FF2B5EF4-FFF2-40B4-BE49-F238E27FC236}">
                <a16:creationId xmlns:a16="http://schemas.microsoft.com/office/drawing/2014/main" id="{AEB944DF-8578-46B5-8D8C-E1350858B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94" y="413548"/>
            <a:ext cx="4178390" cy="136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60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WGAN</a:t>
            </a:r>
            <a:endParaRPr lang="ko-KR" altLang="en-US" dirty="0"/>
          </a:p>
        </p:txBody>
      </p:sp>
      <p:pic>
        <p:nvPicPr>
          <p:cNvPr id="3074" name="Picture 2" descr="https://blog.kakaocdn.net/dn/b9zZja/btqu13zUEKO/GdnlWnoWSmkk9G0CSZgqx0/img.png">
            <a:extLst>
              <a:ext uri="{FF2B5EF4-FFF2-40B4-BE49-F238E27FC236}">
                <a16:creationId xmlns:a16="http://schemas.microsoft.com/office/drawing/2014/main" id="{50DFB7F4-1C14-4F8F-B98D-ABAE73B4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15" y="1722303"/>
            <a:ext cx="6299365" cy="41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blog.kakaocdn.net/dn/cSMnjG/btquNtTYG1t/z014gtDFercgbudNOhaLxk/img.png">
            <a:extLst>
              <a:ext uri="{FF2B5EF4-FFF2-40B4-BE49-F238E27FC236}">
                <a16:creationId xmlns:a16="http://schemas.microsoft.com/office/drawing/2014/main" id="{DB7FC3FC-CECB-4DF3-9971-3482BBDCA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8"/>
          <a:stretch/>
        </p:blipFill>
        <p:spPr bwMode="auto">
          <a:xfrm>
            <a:off x="25383" y="4959375"/>
            <a:ext cx="4767112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blog.kakaocdn.net/dn/ztpKH/btquL0dRXvF/hPeB8bQU57lavQh1uydXA0/img.png">
            <a:extLst>
              <a:ext uri="{FF2B5EF4-FFF2-40B4-BE49-F238E27FC236}">
                <a16:creationId xmlns:a16="http://schemas.microsoft.com/office/drawing/2014/main" id="{F1375761-25F0-4FD8-8D26-627FB0064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"/>
          <a:stretch/>
        </p:blipFill>
        <p:spPr bwMode="auto">
          <a:xfrm>
            <a:off x="25382" y="3780784"/>
            <a:ext cx="51911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blog.kakaocdn.net/dn/M3GNe/btquN82RGB8/Oq1OE30Lm6lbdpyaBpvaF1/img.png">
            <a:extLst>
              <a:ext uri="{FF2B5EF4-FFF2-40B4-BE49-F238E27FC236}">
                <a16:creationId xmlns:a16="http://schemas.microsoft.com/office/drawing/2014/main" id="{7F9DF8CD-34A0-4087-B7E2-27B63F88C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"/>
          <a:stretch/>
        </p:blipFill>
        <p:spPr bwMode="auto">
          <a:xfrm>
            <a:off x="0" y="2696893"/>
            <a:ext cx="516863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blog.kakaocdn.net/dn/cRYWX7/btquPLFEIno/b8ZCkbO7JObbR2XKzgeDt0/img.png">
            <a:extLst>
              <a:ext uri="{FF2B5EF4-FFF2-40B4-BE49-F238E27FC236}">
                <a16:creationId xmlns:a16="http://schemas.microsoft.com/office/drawing/2014/main" id="{1AEDF702-D64D-432E-B623-607FEFA37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8"/>
          <a:stretch/>
        </p:blipFill>
        <p:spPr bwMode="auto">
          <a:xfrm>
            <a:off x="0" y="1722303"/>
            <a:ext cx="516863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5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WGAN</a:t>
            </a:r>
            <a:endParaRPr lang="ko-KR" altLang="en-US" dirty="0"/>
          </a:p>
        </p:txBody>
      </p:sp>
      <p:pic>
        <p:nvPicPr>
          <p:cNvPr id="6146" name="Picture 2" descr="https://blog.kakaocdn.net/dn/kHD8y/btqu056x5rm/47nbxQBZFRxepXkY4e80f0/img.png">
            <a:extLst>
              <a:ext uri="{FF2B5EF4-FFF2-40B4-BE49-F238E27FC236}">
                <a16:creationId xmlns:a16="http://schemas.microsoft.com/office/drawing/2014/main" id="{D6C86240-70E7-49B0-A4F4-7E5AB260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851" y="2183556"/>
            <a:ext cx="9105089" cy="43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81B3FC-0DE7-4AAA-BEBA-4CC769F1EFE3}"/>
              </a:ext>
            </a:extLst>
          </p:cNvPr>
          <p:cNvSpPr/>
          <p:nvPr/>
        </p:nvSpPr>
        <p:spPr>
          <a:xfrm>
            <a:off x="593386" y="1752456"/>
            <a:ext cx="11096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Can Wasserstein distance be a loss? The answer is probably YES. See the following: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87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WGAN</a:t>
            </a:r>
            <a:endParaRPr lang="ko-KR" altLang="en-US" dirty="0"/>
          </a:p>
        </p:txBody>
      </p:sp>
      <p:pic>
        <p:nvPicPr>
          <p:cNvPr id="5122" name="Picture 2" descr="https://blog.kakaocdn.net/dn/bDt7oD/btqu04GABPl/ni360tIpnlxprWjW5Ryn90/img.png">
            <a:extLst>
              <a:ext uri="{FF2B5EF4-FFF2-40B4-BE49-F238E27FC236}">
                <a16:creationId xmlns:a16="http://schemas.microsoft.com/office/drawing/2014/main" id="{43AF218A-FE3B-4F9B-9ADB-98DC5878C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r="25106"/>
          <a:stretch/>
        </p:blipFill>
        <p:spPr bwMode="auto">
          <a:xfrm>
            <a:off x="3118729" y="1935939"/>
            <a:ext cx="5752289" cy="11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946F3A0-768B-45E0-9BF9-9CDCA92758AD}"/>
              </a:ext>
            </a:extLst>
          </p:cNvPr>
          <p:cNvSpPr/>
          <p:nvPr/>
        </p:nvSpPr>
        <p:spPr>
          <a:xfrm>
            <a:off x="2423268" y="3513815"/>
            <a:ext cx="722616" cy="593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https://blog.kakaocdn.net/dn/bsjuYe/btqu2bkeaKi/fWfQW0Rk8y7B7mwkPnpcn1/img.png">
            <a:extLst>
              <a:ext uri="{FF2B5EF4-FFF2-40B4-BE49-F238E27FC236}">
                <a16:creationId xmlns:a16="http://schemas.microsoft.com/office/drawing/2014/main" id="{5627C36D-7F7D-496A-8922-1237C44BB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81" y="3500336"/>
            <a:ext cx="5550037" cy="8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98015D-46AB-4BB7-885D-23B047443ED7}"/>
              </a:ext>
            </a:extLst>
          </p:cNvPr>
          <p:cNvSpPr/>
          <p:nvPr/>
        </p:nvSpPr>
        <p:spPr>
          <a:xfrm>
            <a:off x="1002931" y="4345404"/>
            <a:ext cx="34653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Kantorovich-Rubinstein duality </a:t>
            </a:r>
          </a:p>
          <a:p>
            <a:r>
              <a:rPr lang="en-US" altLang="ko-KR" dirty="0"/>
              <a:t>          and Theorem 1</a:t>
            </a:r>
            <a:endParaRPr lang="ko-KR" altLang="en-US" dirty="0"/>
          </a:p>
        </p:txBody>
      </p:sp>
      <p:pic>
        <p:nvPicPr>
          <p:cNvPr id="5126" name="Picture 6" descr="https://blog.kakaocdn.net/dn/qC3ks/btqu1tTplah/QlcvIQ5IVgscg1rkjJeCz0/img.png">
            <a:extLst>
              <a:ext uri="{FF2B5EF4-FFF2-40B4-BE49-F238E27FC236}">
                <a16:creationId xmlns:a16="http://schemas.microsoft.com/office/drawing/2014/main" id="{D8964C8F-0A71-4720-83A6-6FE807C7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81" y="5101332"/>
            <a:ext cx="6339969" cy="8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BC40C56-F1C2-46CE-87B8-04839EAE766A}"/>
              </a:ext>
            </a:extLst>
          </p:cNvPr>
          <p:cNvSpPr/>
          <p:nvPr/>
        </p:nvSpPr>
        <p:spPr>
          <a:xfrm>
            <a:off x="2423268" y="5243501"/>
            <a:ext cx="722616" cy="593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6C3C78-6242-4CC2-92A0-C923C08E3600}"/>
              </a:ext>
            </a:extLst>
          </p:cNvPr>
          <p:cNvSpPr/>
          <p:nvPr/>
        </p:nvSpPr>
        <p:spPr>
          <a:xfrm>
            <a:off x="1847620" y="5945981"/>
            <a:ext cx="187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with parameters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51B0E4-A272-49E1-82E9-45E9CC0104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387"/>
          <a:stretch/>
        </p:blipFill>
        <p:spPr>
          <a:xfrm>
            <a:off x="3819728" y="5945981"/>
            <a:ext cx="5142689" cy="8329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E38A9C-F8C6-4726-9AE0-4375FB6B6AC8}"/>
              </a:ext>
            </a:extLst>
          </p:cNvPr>
          <p:cNvSpPr/>
          <p:nvPr/>
        </p:nvSpPr>
        <p:spPr>
          <a:xfrm>
            <a:off x="4396902" y="6485106"/>
            <a:ext cx="1316477" cy="2938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3D323F-8951-4956-A637-AF096491BE77}"/>
              </a:ext>
            </a:extLst>
          </p:cNvPr>
          <p:cNvSpPr/>
          <p:nvPr/>
        </p:nvSpPr>
        <p:spPr>
          <a:xfrm>
            <a:off x="5792120" y="6447375"/>
            <a:ext cx="391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Lipschitz condition but not efficient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84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A3A50-46C1-4F17-B5FB-86802C5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WGAN-GP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21DDD-5B48-4C60-B8F9-1FC19E12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36" y="1690688"/>
            <a:ext cx="10220528" cy="2474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2870E5-15B0-4991-908A-D571A5F02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6" b="1777"/>
          <a:stretch/>
        </p:blipFill>
        <p:spPr>
          <a:xfrm>
            <a:off x="1076528" y="4748611"/>
            <a:ext cx="9144000" cy="14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54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515</Words>
  <Application>Microsoft Office PowerPoint</Application>
  <PresentationFormat>와이드스크린</PresentationFormat>
  <Paragraphs>73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Inferential Wasserstein Generative Adversarial Networks</vt:lpstr>
      <vt:lpstr>Contents</vt:lpstr>
      <vt:lpstr>1. Introduction</vt:lpstr>
      <vt:lpstr>1. Introduction</vt:lpstr>
      <vt:lpstr>2. WGAN</vt:lpstr>
      <vt:lpstr>2. WGAN</vt:lpstr>
      <vt:lpstr>2. WGAN</vt:lpstr>
      <vt:lpstr>2. WGAN</vt:lpstr>
      <vt:lpstr>2. WGAN-GP</vt:lpstr>
      <vt:lpstr>PowerPoint 프레젠테이션</vt:lpstr>
      <vt:lpstr>3. iWGAN</vt:lpstr>
      <vt:lpstr>3. iWGAN</vt:lpstr>
      <vt:lpstr>4. The Algorithm</vt:lpstr>
      <vt:lpstr>5. Probabilistic Interpretation and the MLE</vt:lpstr>
      <vt:lpstr>5. Probabilistic Interpretation and the MLE</vt:lpstr>
      <vt:lpstr>5. Probabilistic Interpretation and the MLE</vt:lpstr>
      <vt:lpstr>5. Probabilistic Interpretation and the MLE</vt:lpstr>
      <vt:lpstr>6. Experimental Results</vt:lpstr>
      <vt:lpstr>6. Experimental Results</vt:lpstr>
      <vt:lpstr>6. Experimental Results</vt:lpstr>
      <vt:lpstr>6. Experimental Results</vt:lpstr>
      <vt:lpstr>6. Experimental Results</vt:lpstr>
      <vt:lpstr>7.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Inferential Wasserstein Generative Adversarial Networks</dc:title>
  <dc:creator>김광우</dc:creator>
  <cp:lastModifiedBy>김광우</cp:lastModifiedBy>
  <cp:revision>26</cp:revision>
  <dcterms:created xsi:type="dcterms:W3CDTF">2022-03-11T07:59:09Z</dcterms:created>
  <dcterms:modified xsi:type="dcterms:W3CDTF">2022-03-12T09:45:35Z</dcterms:modified>
</cp:coreProperties>
</file>